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59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51866"/>
    <a:srgbClr val="0F660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0" d="100"/>
          <a:sy n="70" d="100"/>
        </p:scale>
        <p:origin x="-240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0738" y="4155141"/>
            <a:ext cx="7542212" cy="1013012"/>
          </a:xfrm>
        </p:spPr>
        <p:txBody>
          <a:bodyPr anchor="b" anchorCtr="0">
            <a:noAutofit/>
          </a:bodyPr>
          <a:lstStyle/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0738" y="5230906"/>
            <a:ext cx="7542212" cy="1030942"/>
          </a:xfrm>
        </p:spPr>
        <p:txBody>
          <a:bodyPr/>
          <a:lstStyle>
            <a:lvl1pPr marL="0" indent="0" algn="ctr">
              <a:spcBef>
                <a:spcPct val="30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t>28/09/14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‹Nr.›</a:t>
            </a:fld>
            <a:endParaRPr lang="en-US"/>
          </a:p>
        </p:txBody>
      </p:sp>
      <p:pic>
        <p:nvPicPr>
          <p:cNvPr id="7" name="Picture 6" descr="MoleculeTrac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4019" y="224679"/>
            <a:ext cx="5795963" cy="394337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encima d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7240" y="3962399"/>
            <a:ext cx="7585710" cy="672353"/>
          </a:xfrm>
        </p:spPr>
        <p:txBody>
          <a:bodyPr anchor="b">
            <a:normAutofit/>
          </a:bodyPr>
          <a:lstStyle>
            <a:lvl1pPr algn="ctr">
              <a:defRPr sz="36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101957" y="457200"/>
            <a:ext cx="2940087" cy="2940087"/>
          </a:xfrm>
          <a:prstGeom prst="ellipse">
            <a:avLst/>
          </a:prstGeom>
          <a:solidFill>
            <a:schemeClr val="tx1">
              <a:lumMod val="75000"/>
            </a:schemeClr>
          </a:solidFill>
          <a:ln w="63500">
            <a:solidFill>
              <a:schemeClr val="tx1"/>
            </a:solidFill>
          </a:ln>
          <a:effectLst>
            <a:outerShdw blurRad="254000" dist="152400" dir="5400000" sx="90000" sy="-19000" rotWithShape="0">
              <a:prstClr val="black">
                <a:alpha val="2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FontTx/>
              <a:buNone/>
              <a:defRPr sz="24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_tradnl" smtClean="0"/>
              <a:t>Arrastre la imagen al marcador de posición o haga clic en el icono para agregar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7240" y="4639235"/>
            <a:ext cx="7585710" cy="13716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0"/>
              </a:spcBef>
              <a:buNone/>
              <a:defRPr sz="20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000"/>
              </a:spcBef>
              <a:buFontTx/>
              <a:buNone/>
            </a:pPr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t>28/09/14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t>28/09/14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19365" y="416859"/>
            <a:ext cx="1940859" cy="5607424"/>
          </a:xfrm>
        </p:spPr>
        <p:txBody>
          <a:bodyPr vert="eaVert" anchor="ctr" anchorCtr="0"/>
          <a:lstStyle/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20737" y="414015"/>
            <a:ext cx="6144839" cy="5610268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t>28/09/14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t>28/09/14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0737" y="1219013"/>
            <a:ext cx="7542213" cy="1958975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52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0737" y="3224213"/>
            <a:ext cx="7542213" cy="1500187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FontTx/>
              <a:buNone/>
              <a:defRPr sz="2400" b="1" kern="1200">
                <a:solidFill>
                  <a:schemeClr val="tx1">
                    <a:tint val="75000"/>
                  </a:schemeClr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t>28/09/14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2" y="107577"/>
            <a:ext cx="7581901" cy="1653988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2" y="1892301"/>
            <a:ext cx="3657600" cy="39751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173288" indent="-344488">
              <a:defRPr sz="1800"/>
            </a:lvl6pPr>
            <a:lvl7pPr marL="2173288" indent="-344488">
              <a:defRPr sz="1800"/>
            </a:lvl7pPr>
            <a:lvl8pPr marL="2173288" indent="-344488">
              <a:defRPr sz="1800"/>
            </a:lvl8pPr>
            <a:lvl9pPr marL="2173288" indent="-344488"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3763" y="1892301"/>
            <a:ext cx="3657600" cy="39751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173288" indent="-344488">
              <a:defRPr sz="1800"/>
            </a:lvl6pPr>
            <a:lvl7pPr marL="2173288" indent="-344488">
              <a:defRPr sz="1800"/>
            </a:lvl7pPr>
            <a:lvl8pPr marL="2173288" indent="-344488">
              <a:defRPr sz="1800"/>
            </a:lvl8pPr>
            <a:lvl9pPr marL="2173288" indent="-344488"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t>28/09/14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2" y="107577"/>
            <a:ext cx="7581901" cy="1653988"/>
          </a:xfrm>
        </p:spPr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2" y="1761565"/>
            <a:ext cx="3657600" cy="515469"/>
          </a:xfrm>
        </p:spPr>
        <p:txBody>
          <a:bodyPr anchor="b">
            <a:normAutofit/>
          </a:bodyPr>
          <a:lstStyle>
            <a:lvl1pPr marL="0" indent="0" algn="ctr">
              <a:spcBef>
                <a:spcPct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9462" y="2393575"/>
            <a:ext cx="3657600" cy="347382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173288" indent="-344488">
              <a:defRPr sz="1600"/>
            </a:lvl6pPr>
            <a:lvl7pPr marL="2173288" indent="-344488">
              <a:defRPr sz="1600"/>
            </a:lvl7pPr>
            <a:lvl8pPr marL="2173288" indent="-344488">
              <a:defRPr sz="1600"/>
            </a:lvl8pPr>
            <a:lvl9pPr marL="2173288" indent="-344488"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3763" y="1761565"/>
            <a:ext cx="3657600" cy="515469"/>
          </a:xfrm>
        </p:spPr>
        <p:txBody>
          <a:bodyPr anchor="b">
            <a:normAutofit/>
          </a:bodyPr>
          <a:lstStyle>
            <a:lvl1pPr marL="0" indent="0" algn="ctr">
              <a:spcBef>
                <a:spcPct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3763" y="2393575"/>
            <a:ext cx="3657600" cy="347382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173288" indent="-344488">
              <a:defRPr sz="1600"/>
            </a:lvl6pPr>
            <a:lvl7pPr marL="2173288" indent="-344488">
              <a:defRPr sz="1600"/>
            </a:lvl7pPr>
            <a:lvl8pPr marL="2173288" indent="-344488">
              <a:defRPr sz="1600"/>
            </a:lvl8pPr>
            <a:lvl9pPr marL="2173288" indent="-344488"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t>28/09/14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t>28/09/14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t>28/09/14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929" y="457201"/>
            <a:ext cx="3566160" cy="1371600"/>
          </a:xfrm>
        </p:spPr>
        <p:txBody>
          <a:bodyPr anchor="b">
            <a:normAutofit/>
          </a:bodyPr>
          <a:lstStyle>
            <a:lvl1pPr algn="ctr">
              <a:defRPr sz="3600" b="1"/>
            </a:lvl1pPr>
          </a:lstStyle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2393" y="457201"/>
            <a:ext cx="3566160" cy="54102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 marL="2173288" indent="-344488">
              <a:defRPr lang="en-US" sz="1800" b="1" kern="1200" dirty="0" smtClean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6pPr>
            <a:lvl7pPr marL="2173288" indent="-344488">
              <a:defRPr lang="en-US" sz="1800" b="1" kern="1200" dirty="0" smtClean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7pPr>
            <a:lvl8pPr marL="2173288" indent="-344488">
              <a:defRPr lang="en-US" sz="1800" b="1" kern="1200" dirty="0" smtClean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8pPr>
            <a:lvl9pPr marL="2173288" indent="-344488">
              <a:defRPr sz="1800" b="1" kern="1200" dirty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929" y="1828801"/>
            <a:ext cx="3566160" cy="3657600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t>28/09/14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7240" y="457200"/>
            <a:ext cx="3566160" cy="1371600"/>
          </a:xfrm>
        </p:spPr>
        <p:txBody>
          <a:bodyPr anchor="b">
            <a:normAutofit/>
          </a:bodyPr>
          <a:lstStyle>
            <a:lvl1pPr algn="ctr">
              <a:defRPr sz="36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266765" y="1676400"/>
            <a:ext cx="2975610" cy="2975610"/>
          </a:xfrm>
          <a:prstGeom prst="ellipse">
            <a:avLst/>
          </a:prstGeom>
          <a:solidFill>
            <a:schemeClr val="tx1">
              <a:lumMod val="75000"/>
            </a:schemeClr>
          </a:solidFill>
          <a:ln w="63500">
            <a:solidFill>
              <a:schemeClr val="tx1"/>
            </a:solidFill>
          </a:ln>
          <a:effectLst>
            <a:outerShdw blurRad="254000" dist="152400" dir="5400000" sx="90000" sy="-19000" rotWithShape="0">
              <a:prstClr val="black">
                <a:alpha val="2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_tradnl" smtClean="0"/>
              <a:t>Arrastre la imagen al marcador de posición o haga clic en el icono para agregar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7240" y="1828800"/>
            <a:ext cx="3566160" cy="36576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600"/>
              </a:spcBef>
              <a:buNone/>
              <a:defRPr sz="20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000"/>
              </a:spcBef>
              <a:buFontTx/>
              <a:buNone/>
            </a:pPr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t>28/09/14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2.png"/><Relationship Id="rId15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GridOverlay.png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solidFill>
            <a:schemeClr val="bg2">
              <a:lumMod val="60000"/>
              <a:lumOff val="40000"/>
              <a:alpha val="10000"/>
            </a:schemeClr>
          </a:solidFill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9462" y="107577"/>
            <a:ext cx="7581901" cy="165398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2" y="1882588"/>
            <a:ext cx="7581901" cy="39534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51812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</a:defRPr>
            </a:lvl1pPr>
          </a:lstStyle>
          <a:p>
            <a:fld id="{70BA1CFD-BFF0-48BC-9BA5-4974D7A6AB15}" type="datetimeFigureOut">
              <a:rPr lang="en-US" smtClean="0"/>
              <a:t>28/09/14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06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tint val="75000"/>
                  </a:schemeClr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191000" y="635635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tint val="75000"/>
                  </a:schemeClr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</a:defRPr>
            </a:lvl1pPr>
          </a:lstStyle>
          <a:p>
            <a:fld id="{D12AA694-00EB-4F4B-AABB-6F50FB178914}" type="slidenum">
              <a:rPr lang="en-US" smtClean="0"/>
              <a:t>‹Nr.›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56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403225" indent="-403225" algn="l" defTabSz="914400" rtl="0" eaLnBrk="1" latinLnBrk="0" hangingPunct="1">
        <a:spcBef>
          <a:spcPts val="2000"/>
        </a:spcBef>
        <a:buFontTx/>
        <a:buBlip>
          <a:blip r:embed="rId15"/>
        </a:buBlip>
        <a:defRPr sz="24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1pPr>
      <a:lvl2pPr marL="806450" indent="-403225" algn="l" defTabSz="914400" rtl="0" eaLnBrk="1" latinLnBrk="0" hangingPunct="1">
        <a:spcBef>
          <a:spcPts val="600"/>
        </a:spcBef>
        <a:buFontTx/>
        <a:buBlip>
          <a:blip r:embed="rId15"/>
        </a:buBlip>
        <a:defRPr sz="22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2pPr>
      <a:lvl3pPr marL="1143000" indent="-336550" algn="l" defTabSz="914400" rtl="0" eaLnBrk="1" latinLnBrk="0" hangingPunct="1">
        <a:spcBef>
          <a:spcPts val="600"/>
        </a:spcBef>
        <a:buFontTx/>
        <a:buBlip>
          <a:blip r:embed="rId15"/>
        </a:buBlip>
        <a:defRPr sz="20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3pPr>
      <a:lvl4pPr marL="1492250" indent="-349250" algn="l" defTabSz="914400" rtl="0" eaLnBrk="1" latinLnBrk="0" hangingPunct="1">
        <a:spcBef>
          <a:spcPts val="600"/>
        </a:spcBef>
        <a:buFontTx/>
        <a:buBlip>
          <a:blip r:embed="rId15"/>
        </a:buBlip>
        <a:defRPr sz="18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4pPr>
      <a:lvl5pPr marL="1828800" indent="-336550" algn="l" defTabSz="914400" rtl="0" eaLnBrk="1" latinLnBrk="0" hangingPunct="1">
        <a:spcBef>
          <a:spcPts val="600"/>
        </a:spcBef>
        <a:buFontTx/>
        <a:buBlip>
          <a:blip r:embed="rId15"/>
        </a:buBlip>
        <a:defRPr sz="18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5pPr>
      <a:lvl6pPr marL="2173288" indent="-344488" algn="l" defTabSz="914400" rtl="0" eaLnBrk="1" latinLnBrk="0" hangingPunct="1">
        <a:spcBef>
          <a:spcPct val="20000"/>
        </a:spcBef>
        <a:buFontTx/>
        <a:buBlip>
          <a:blip r:embed="rId15"/>
        </a:buBlip>
        <a:defRPr lang="en-US" sz="1800" b="1" kern="1200" dirty="0" smtClean="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6pPr>
      <a:lvl7pPr marL="2516188" indent="-344488" algn="l" defTabSz="914400" rtl="0" eaLnBrk="1" latinLnBrk="0" hangingPunct="1">
        <a:spcBef>
          <a:spcPct val="20000"/>
        </a:spcBef>
        <a:buFontTx/>
        <a:buBlip>
          <a:blip r:embed="rId15"/>
        </a:buBlip>
        <a:defRPr lang="en-US" sz="1800" b="1" kern="1200" dirty="0" smtClean="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7pPr>
      <a:lvl8pPr marL="2860675" indent="-344488" algn="l" defTabSz="914400" rtl="0" eaLnBrk="1" latinLnBrk="0" hangingPunct="1">
        <a:spcBef>
          <a:spcPct val="20000"/>
        </a:spcBef>
        <a:buFontTx/>
        <a:buBlip>
          <a:blip r:embed="rId15"/>
        </a:buBlip>
        <a:defRPr lang="en-US" sz="1800" b="1" kern="1200" dirty="0" smtClean="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8pPr>
      <a:lvl9pPr marL="3205163" indent="-344488" algn="l" defTabSz="914400" rtl="0" eaLnBrk="1" latinLnBrk="0" hangingPunct="1">
        <a:spcBef>
          <a:spcPct val="20000"/>
        </a:spcBef>
        <a:buFontTx/>
        <a:buBlip>
          <a:blip r:embed="rId15"/>
        </a:buBlip>
        <a:defRPr lang="en-US" sz="1800" b="1" kern="1200" dirty="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5.jpeg"/><Relationship Id="rId3" Type="http://schemas.openxmlformats.org/officeDocument/2006/relationships/image" Target="../media/image6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png"/><Relationship Id="rId3" Type="http://schemas.openxmlformats.org/officeDocument/2006/relationships/image" Target="../media/image1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Relationship Id="rId3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44714" y="3795652"/>
            <a:ext cx="8327572" cy="1013012"/>
          </a:xfrm>
        </p:spPr>
        <p:txBody>
          <a:bodyPr/>
          <a:lstStyle/>
          <a:p>
            <a:r>
              <a:rPr lang="es-ES" sz="520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77AF13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FUNCI</a:t>
            </a:r>
            <a:r>
              <a:rPr lang="es-ES" sz="520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77AF13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ÓN VALOR ABSOLUTO</a:t>
            </a:r>
            <a:endParaRPr lang="es-ES" sz="520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77AF13"/>
              </a:solidFill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5080001" y="5503049"/>
            <a:ext cx="4064000" cy="1030942"/>
          </a:xfrm>
        </p:spPr>
        <p:txBody>
          <a:bodyPr>
            <a:normAutofit/>
          </a:bodyPr>
          <a:lstStyle/>
          <a:p>
            <a:r>
              <a:rPr lang="es-ES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Karen Geraldine Bonilla</a:t>
            </a:r>
          </a:p>
          <a:p>
            <a:r>
              <a:rPr lang="es-ES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Jhanzy Nathalia Chapparro</a:t>
            </a:r>
            <a:endParaRPr lang="es-ES" dirty="0">
              <a:solidFill>
                <a:schemeClr val="bg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5" name="Imagen 4" descr="einstein-caricatura-56432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858" y="4923284"/>
            <a:ext cx="2140856" cy="1778100"/>
          </a:xfrm>
          <a:prstGeom prst="rect">
            <a:avLst/>
          </a:prstGeom>
        </p:spPr>
      </p:pic>
      <p:pic>
        <p:nvPicPr>
          <p:cNvPr id="6" name="Imagen 5" descr="MOD2_m3_grafico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0862" y="426054"/>
            <a:ext cx="1669853" cy="15918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76954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xmlns:p14="http://schemas.microsoft.com/office/powerpoint/2010/main" spd="slow">
        <p:dissolv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1070429" y="362857"/>
            <a:ext cx="707571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4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EJERCICIOS PROPUESTOS FUNCI</a:t>
            </a:r>
            <a:r>
              <a:rPr lang="es-ES" sz="44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ÓN PAR</a:t>
            </a:r>
            <a:endParaRPr lang="es-ES" sz="44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pic>
        <p:nvPicPr>
          <p:cNvPr id="5" name="Imagen 4" descr="Captura de pantalla 2014-09-28 a la(s) 20.43.0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143" y="2349500"/>
            <a:ext cx="8146143" cy="1240115"/>
          </a:xfrm>
          <a:prstGeom prst="rect">
            <a:avLst/>
          </a:prstGeom>
        </p:spPr>
      </p:pic>
      <p:pic>
        <p:nvPicPr>
          <p:cNvPr id="6" name="Imagen 5" descr="Captura de pantalla 2014-09-28 a la(s) 20.43.58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143" y="4070266"/>
            <a:ext cx="8146143" cy="13016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33188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conveyor dir="l"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635000" y="380998"/>
            <a:ext cx="8109857" cy="5909309"/>
          </a:xfrm>
          <a:prstGeom prst="rect">
            <a:avLst/>
          </a:prstGeom>
          <a:noFill/>
          <a:scene3d>
            <a:camera prst="orthographicFront"/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es-ES_tradnl" sz="3200" b="1" dirty="0">
                <a:solidFill>
                  <a:schemeClr val="accent4">
                    <a:lumMod val="50000"/>
                  </a:schemeClr>
                </a:solidFill>
              </a:rPr>
              <a:t>Las funciones en valor absoluto se transforman en funciones a trozos, siguiendo los siguientes pasos</a:t>
            </a:r>
            <a:r>
              <a:rPr lang="es-ES_tradnl" sz="3200" b="1" dirty="0" smtClean="0">
                <a:solidFill>
                  <a:schemeClr val="accent4">
                    <a:lumMod val="50000"/>
                  </a:schemeClr>
                </a:solidFill>
              </a:rPr>
              <a:t>:</a:t>
            </a:r>
          </a:p>
          <a:p>
            <a:endParaRPr lang="es-ES_tradnl" b="1" dirty="0">
              <a:solidFill>
                <a:schemeClr val="accent3">
                  <a:lumMod val="50000"/>
                </a:schemeClr>
              </a:solidFill>
            </a:endParaRPr>
          </a:p>
          <a:p>
            <a:pPr marL="342900" indent="-342900">
              <a:buAutoNum type="arabicPeriod"/>
            </a:pPr>
            <a:r>
              <a:rPr lang="es-ES_tradnl" sz="2400" b="1" dirty="0" smtClean="0">
                <a:solidFill>
                  <a:schemeClr val="accent3">
                    <a:lumMod val="50000"/>
                  </a:schemeClr>
                </a:solidFill>
              </a:rPr>
              <a:t>Se </a:t>
            </a:r>
            <a:r>
              <a:rPr lang="es-ES_tradnl" sz="2400" b="1" dirty="0">
                <a:solidFill>
                  <a:schemeClr val="accent3">
                    <a:lumMod val="50000"/>
                  </a:schemeClr>
                </a:solidFill>
              </a:rPr>
              <a:t>iguala a cero la función, sin el valor absoluto, y se calculan sus raíce</a:t>
            </a:r>
            <a:r>
              <a:rPr lang="es-ES_tradnl" sz="2400" b="1" dirty="0">
                <a:solidFill>
                  <a:srgbClr val="064573"/>
                </a:solidFill>
              </a:rPr>
              <a:t>s</a:t>
            </a:r>
            <a:r>
              <a:rPr lang="es-ES_tradnl" sz="2400" dirty="0" smtClean="0">
                <a:solidFill>
                  <a:srgbClr val="064573"/>
                </a:solidFill>
              </a:rPr>
              <a:t>.</a:t>
            </a:r>
          </a:p>
          <a:p>
            <a:endParaRPr lang="es-ES_tradnl" sz="2400" dirty="0"/>
          </a:p>
          <a:p>
            <a:r>
              <a:rPr lang="es-ES_tradnl" sz="2400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2. Se forman intervalos con las raíces y se evalúa el signo de cada intervalo</a:t>
            </a:r>
            <a:r>
              <a:rPr lang="es-ES_tradnl" sz="24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.</a:t>
            </a:r>
          </a:p>
          <a:p>
            <a:endParaRPr lang="es-ES_tradnl" sz="2400" dirty="0"/>
          </a:p>
          <a:p>
            <a:r>
              <a:rPr lang="es-ES_tradnl" sz="2400" b="1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3. Definimos la función a trozos, teniendo en cuenta que en los intervalos donde la x es negativa se cambia el signo de la función</a:t>
            </a:r>
            <a:r>
              <a:rPr lang="es-ES_tradnl" sz="2400" b="1" dirty="0" smtClean="0">
                <a:solidFill>
                  <a:srgbClr val="0F660C"/>
                </a:solidFill>
              </a:rPr>
              <a:t>.</a:t>
            </a:r>
          </a:p>
          <a:p>
            <a:endParaRPr lang="es-ES_tradnl" sz="2400" dirty="0"/>
          </a:p>
          <a:p>
            <a:r>
              <a:rPr lang="es-ES_tradnl" sz="2400" b="1" dirty="0">
                <a:solidFill>
                  <a:srgbClr val="151866"/>
                </a:solidFill>
              </a:rPr>
              <a:t>4. Representamos la función resultante</a:t>
            </a:r>
            <a:r>
              <a:rPr lang="es-ES_tradnl" sz="2300" b="1" dirty="0">
                <a:solidFill>
                  <a:srgbClr val="151866"/>
                </a:solidFill>
              </a:rPr>
              <a:t>.</a:t>
            </a:r>
            <a:endParaRPr lang="es-ES" sz="2300" b="1" dirty="0">
              <a:solidFill>
                <a:srgbClr val="1518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1848879"/>
      </p:ext>
    </p:extLst>
  </p:cSld>
  <p:clrMapOvr>
    <a:masterClrMapping/>
  </p:clrMapOvr>
  <p:transition xmlns:p14="http://schemas.microsoft.com/office/powerpoint/2010/main" spd="slow">
    <p:wip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8" dur="indefinite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9" dur="indefinite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0" dur="indefinite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1" dur="indefinite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2" dur="indefinite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3" dur="indefinite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4" dur="indefinite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55" dur="indefinite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 descr="Captura de pantalla 2014-09-28 a la(s) 18.21.22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8400" y="140251"/>
            <a:ext cx="3984171" cy="64093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4463109"/>
      </p:ext>
    </p:extLst>
  </p:cSld>
  <p:clrMapOvr>
    <a:masterClrMapping/>
  </p:clrMapOvr>
  <p:transition xmlns:p14="http://schemas.microsoft.com/office/powerpoint/2010/main" spd="slow">
    <p:wip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 descr="Captura de pantalla 2014-09-28 a la(s) 18.51.5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6800" y="145143"/>
            <a:ext cx="4203290" cy="65314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7465204"/>
      </p:ext>
    </p:extLst>
  </p:cSld>
  <p:clrMapOvr>
    <a:masterClrMapping/>
  </p:clrMapOvr>
  <p:transition xmlns:p14="http://schemas.microsoft.com/office/powerpoint/2010/main" spd="slow">
    <p:push dir="u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 descr="Captura de pantalla 2014-09-28 a la(s) 19.05.53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8200" y="199570"/>
            <a:ext cx="4910818" cy="64225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8688481"/>
      </p:ext>
    </p:extLst>
  </p:cSld>
  <p:clrMapOvr>
    <a:masterClrMapping/>
  </p:clrMapOvr>
  <p:transition xmlns:p14="http://schemas.microsoft.com/office/powerpoint/2010/main" spd="slow">
    <p:randomBar dir="vert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44714" y="3795652"/>
            <a:ext cx="8327572" cy="1013012"/>
          </a:xfrm>
        </p:spPr>
        <p:txBody>
          <a:bodyPr/>
          <a:lstStyle/>
          <a:p>
            <a:r>
              <a:rPr lang="es-ES" sz="520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77AF13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FUNCI</a:t>
            </a:r>
            <a:r>
              <a:rPr lang="es-ES" sz="520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77AF13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ÓN PAR</a:t>
            </a:r>
            <a:endParaRPr lang="es-ES" sz="520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77AF13"/>
              </a:solidFill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5080001" y="5503049"/>
            <a:ext cx="4064000" cy="1030942"/>
          </a:xfrm>
        </p:spPr>
        <p:txBody>
          <a:bodyPr>
            <a:normAutofit/>
          </a:bodyPr>
          <a:lstStyle/>
          <a:p>
            <a:r>
              <a:rPr lang="es-ES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Karen Geraldine Bonilla</a:t>
            </a:r>
          </a:p>
          <a:p>
            <a:r>
              <a:rPr lang="es-ES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Jhanzy Nathalia Chapparro</a:t>
            </a:r>
            <a:endParaRPr lang="es-ES" dirty="0">
              <a:solidFill>
                <a:schemeClr val="bg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5" name="Imagen 4" descr="einstein-caricatura-56432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858" y="4923284"/>
            <a:ext cx="2140856" cy="1778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95802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ash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 descr="Captura de pantalla 2014-09-28 a la(s) 19.50.37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" y="1106714"/>
            <a:ext cx="8599714" cy="42272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7138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flip dir="r"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 descr="Captura de pantalla 2014-09-28 a la(s) 20.09.25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3494" y="163285"/>
            <a:ext cx="4320805" cy="1050471"/>
          </a:xfrm>
          <a:prstGeom prst="rect">
            <a:avLst/>
          </a:prstGeom>
        </p:spPr>
      </p:pic>
      <p:pic>
        <p:nvPicPr>
          <p:cNvPr id="6" name="Imagen 5" descr="Captura de pantalla 2014-09-28 a la(s) 20.08.40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3757" y="1355749"/>
            <a:ext cx="6097814" cy="50450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60120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8" dur="indefinite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9" dur="indefinite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9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79462" y="124440"/>
            <a:ext cx="7581901" cy="1653988"/>
          </a:xfrm>
        </p:spPr>
        <p:txBody>
          <a:bodyPr/>
          <a:lstStyle/>
          <a:p>
            <a:r>
              <a:rPr lang="es-ES" sz="4400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EJERCICIOS PROPUESTOS DE FUNCI</a:t>
            </a:r>
            <a:r>
              <a:rPr lang="es-ES" sz="4400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ÓN </a:t>
            </a:r>
            <a:r>
              <a:rPr lang="es-ES" sz="4400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VALOR ABSOLUTO</a:t>
            </a:r>
            <a:endParaRPr lang="es-ES" sz="4400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pic>
        <p:nvPicPr>
          <p:cNvPr id="3" name="Imagen 2" descr="Captura de pantalla 2014-09-28 a la(s) 20.25.46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3200" y="1778428"/>
            <a:ext cx="3026229" cy="476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82546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900">
        <p14:warp dir="in"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Órbita">
  <a:themeElements>
    <a:clrScheme name="Orbit">
      <a:dk1>
        <a:srgbClr val="000000"/>
      </a:dk1>
      <a:lt1>
        <a:srgbClr val="FFFFFF"/>
      </a:lt1>
      <a:dk2>
        <a:srgbClr val="7C9BA5"/>
      </a:dk2>
      <a:lt2>
        <a:srgbClr val="C1D0CA"/>
      </a:lt2>
      <a:accent1>
        <a:srgbClr val="F2D908"/>
      </a:accent1>
      <a:accent2>
        <a:srgbClr val="9DE61E"/>
      </a:accent2>
      <a:accent3>
        <a:srgbClr val="0D8BE6"/>
      </a:accent3>
      <a:accent4>
        <a:srgbClr val="C61B1B"/>
      </a:accent4>
      <a:accent5>
        <a:srgbClr val="E26F08"/>
      </a:accent5>
      <a:accent6>
        <a:srgbClr val="8D35D1"/>
      </a:accent6>
      <a:hlink>
        <a:srgbClr val="ECBF0B"/>
      </a:hlink>
      <a:folHlink>
        <a:srgbClr val="F4E5A8"/>
      </a:folHlink>
    </a:clrScheme>
    <a:fontScheme name="Orbit">
      <a:majorFont>
        <a:latin typeface="Candara"/>
        <a:ea typeface=""/>
        <a:cs typeface=""/>
        <a:font script="Jpan" typeface="ＭＳ Ｐゴシック"/>
      </a:majorFont>
      <a:minorFont>
        <a:latin typeface="Candara"/>
        <a:ea typeface=""/>
        <a:cs typeface=""/>
        <a:font script="Jpan" typeface="ＭＳ Ｐゴシック"/>
      </a:minorFont>
    </a:fontScheme>
    <a:fmtScheme name="Orbit">
      <a:fillStyleLst>
        <a:solidFill>
          <a:schemeClr val="phClr"/>
        </a:solidFill>
        <a:solidFill>
          <a:schemeClr val="phClr">
            <a:shade val="80000"/>
          </a:schemeClr>
        </a:solidFill>
        <a:gradFill rotWithShape="1">
          <a:gsLst>
            <a:gs pos="0">
              <a:schemeClr val="phClr">
                <a:shade val="30000"/>
                <a:satMod val="100000"/>
              </a:schemeClr>
            </a:gs>
            <a:gs pos="80000">
              <a:schemeClr val="phClr">
                <a:shade val="90000"/>
                <a:satMod val="100000"/>
              </a:schemeClr>
            </a:gs>
            <a:gs pos="100000">
              <a:schemeClr val="phClr">
                <a:tint val="90000"/>
                <a:shade val="100000"/>
                <a:satMod val="150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>
              <a:shade val="90000"/>
            </a:schemeClr>
          </a:solidFill>
          <a:prstDash val="solid"/>
        </a:ln>
        <a:ln w="762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228600" dist="38100" dir="5400000" sx="104000" sy="104000" algn="ctr" rotWithShape="0">
              <a:srgbClr val="000000">
                <a:alpha val="80000"/>
              </a:srgbClr>
            </a:outerShdw>
          </a:effectLst>
        </a:effectStyle>
        <a:effectStyle>
          <a:effectLst>
            <a:outerShdw blurRad="317500" dist="381000" dir="5400000" sx="90000" sy="2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etal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1000"/>
                <a:lumMod val="80000"/>
              </a:schemeClr>
              <a:schemeClr val="phClr">
                <a:satMod val="360000"/>
                <a:lumMod val="14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Órbita.thmx</Template>
  <TotalTime>297</TotalTime>
  <Words>114</Words>
  <Application>Microsoft Macintosh PowerPoint</Application>
  <PresentationFormat>Presentación en pantalla (4:3)</PresentationFormat>
  <Paragraphs>17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1" baseType="lpstr">
      <vt:lpstr>Órbita</vt:lpstr>
      <vt:lpstr>FUNCIÓN VALOR ABSOLUTO</vt:lpstr>
      <vt:lpstr>Presentación de PowerPoint</vt:lpstr>
      <vt:lpstr>Presentación de PowerPoint</vt:lpstr>
      <vt:lpstr>Presentación de PowerPoint</vt:lpstr>
      <vt:lpstr>Presentación de PowerPoint</vt:lpstr>
      <vt:lpstr>FUNCIÓN PAR</vt:lpstr>
      <vt:lpstr>Presentación de PowerPoint</vt:lpstr>
      <vt:lpstr>Presentación de PowerPoint</vt:lpstr>
      <vt:lpstr>EJERCICIOS PROPUESTOS DE FUNCIÓN VALOR ABSOLUTO</vt:lpstr>
      <vt:lpstr>Presentación de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FUNCIÓN VALOR ABSOLUTO</dc:title>
  <dc:creator>qs</dc:creator>
  <cp:lastModifiedBy>qs</cp:lastModifiedBy>
  <cp:revision>16</cp:revision>
  <dcterms:created xsi:type="dcterms:W3CDTF">2014-09-28T20:49:39Z</dcterms:created>
  <dcterms:modified xsi:type="dcterms:W3CDTF">2014-09-29T01:47:29Z</dcterms:modified>
</cp:coreProperties>
</file>